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471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EC8B8-97A3-442A-B26B-E28AC12DFFB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A66A7-3992-40A6-A56A-EA603AF5555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A66A7-3992-40A6-A56A-EA603AF55553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CEBA8-C2F7-4176-8482-A89D21F17174}" type="datetimeFigureOut">
              <a:rPr lang="cs-CZ" smtClean="0"/>
              <a:pPr/>
              <a:t>28.9.2019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BF71E-D447-4908-8F16-6CB7706BFE5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cs-CZ" sz="3100" b="1" cap="all" dirty="0" smtClean="0"/>
              <a:t/>
            </a:r>
            <a:br>
              <a:rPr lang="cs-CZ" sz="3100" b="1" cap="all" dirty="0" smtClean="0"/>
            </a:br>
            <a:r>
              <a:rPr lang="cs-CZ" sz="3100" b="1" cap="all" dirty="0" smtClean="0"/>
              <a:t> strategický plán </a:t>
            </a:r>
            <a:r>
              <a:rPr lang="cs-CZ" sz="3100" b="1" cap="all" dirty="0"/>
              <a:t>rozvoje školy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4032448"/>
          </a:xfrm>
        </p:spPr>
        <p:txBody>
          <a:bodyPr>
            <a:normAutofit fontScale="62500" lnSpcReduction="20000"/>
          </a:bodyPr>
          <a:lstStyle/>
          <a:p>
            <a:endParaRPr lang="cs-CZ" sz="2400" b="1" dirty="0" smtClean="0"/>
          </a:p>
          <a:p>
            <a:r>
              <a:rPr lang="cs-CZ" sz="2900" b="1" dirty="0">
                <a:solidFill>
                  <a:srgbClr val="39471D"/>
                </a:solidFill>
              </a:rPr>
              <a:t>Základní škola a Mateřská škola </a:t>
            </a:r>
            <a:r>
              <a:rPr lang="cs-CZ" sz="2900" b="1" dirty="0" err="1">
                <a:solidFill>
                  <a:srgbClr val="39471D"/>
                </a:solidFill>
              </a:rPr>
              <a:t>Vitice</a:t>
            </a:r>
            <a:r>
              <a:rPr lang="cs-CZ" sz="2900" b="1" dirty="0">
                <a:solidFill>
                  <a:srgbClr val="39471D"/>
                </a:solidFill>
              </a:rPr>
              <a:t>,</a:t>
            </a:r>
            <a:endParaRPr lang="cs-CZ" sz="2900" dirty="0">
              <a:solidFill>
                <a:srgbClr val="39471D"/>
              </a:solidFill>
            </a:endParaRPr>
          </a:p>
          <a:p>
            <a:r>
              <a:rPr lang="cs-CZ" sz="2300" b="1" dirty="0">
                <a:solidFill>
                  <a:srgbClr val="39471D"/>
                </a:solidFill>
              </a:rPr>
              <a:t>okres Kolín, příspěvková organizace</a:t>
            </a:r>
            <a:endParaRPr lang="cs-CZ" sz="2300" dirty="0">
              <a:solidFill>
                <a:srgbClr val="39471D"/>
              </a:solidFill>
            </a:endParaRPr>
          </a:p>
          <a:p>
            <a:r>
              <a:rPr lang="cs-CZ" sz="2300" b="1" dirty="0" err="1">
                <a:solidFill>
                  <a:srgbClr val="39471D"/>
                </a:solidFill>
              </a:rPr>
              <a:t>Vitice</a:t>
            </a:r>
            <a:r>
              <a:rPr lang="cs-CZ" sz="2300" b="1" dirty="0">
                <a:solidFill>
                  <a:srgbClr val="39471D"/>
                </a:solidFill>
              </a:rPr>
              <a:t> 15</a:t>
            </a:r>
            <a:endParaRPr lang="cs-CZ" sz="2300" dirty="0">
              <a:solidFill>
                <a:srgbClr val="39471D"/>
              </a:solidFill>
            </a:endParaRPr>
          </a:p>
          <a:p>
            <a:r>
              <a:rPr lang="cs-CZ" sz="2300" b="1" dirty="0">
                <a:solidFill>
                  <a:srgbClr val="39471D"/>
                </a:solidFill>
              </a:rPr>
              <a:t>281 06</a:t>
            </a:r>
            <a:endParaRPr lang="cs-CZ" sz="2300" dirty="0">
              <a:solidFill>
                <a:srgbClr val="39471D"/>
              </a:solidFill>
            </a:endParaRPr>
          </a:p>
          <a:p>
            <a:endParaRPr lang="cs-CZ" sz="21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cs-CZ" sz="2400" b="1" dirty="0"/>
          </a:p>
          <a:p>
            <a:endParaRPr lang="cs-CZ" sz="2400" b="1" dirty="0" smtClean="0"/>
          </a:p>
          <a:p>
            <a:endParaRPr lang="cs-CZ" sz="2400" b="1" dirty="0"/>
          </a:p>
          <a:p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cs-CZ" sz="3400" b="1" dirty="0" smtClean="0">
                <a:solidFill>
                  <a:srgbClr val="39471D"/>
                </a:solidFill>
              </a:rPr>
              <a:t>Koncepce </a:t>
            </a:r>
            <a:r>
              <a:rPr lang="cs-CZ" sz="3400" b="1" dirty="0">
                <a:solidFill>
                  <a:srgbClr val="39471D"/>
                </a:solidFill>
              </a:rPr>
              <a:t>rozvoje školy pro období 2019 -</a:t>
            </a:r>
            <a:r>
              <a:rPr lang="cs-CZ" sz="3400" b="1" dirty="0" smtClean="0">
                <a:solidFill>
                  <a:srgbClr val="39471D"/>
                </a:solidFill>
              </a:rPr>
              <a:t>2025</a:t>
            </a:r>
          </a:p>
          <a:p>
            <a:r>
              <a:rPr lang="cs-CZ" sz="2200" b="1" dirty="0" smtClean="0">
                <a:solidFill>
                  <a:srgbClr val="39471D"/>
                </a:solidFill>
              </a:rPr>
              <a:t>Zpracovala. Mgr. R. Pacalová</a:t>
            </a:r>
          </a:p>
          <a:p>
            <a:endParaRPr lang="cs-CZ" sz="2200" b="1" dirty="0" smtClean="0">
              <a:solidFill>
                <a:srgbClr val="39471D"/>
              </a:solidFill>
            </a:endParaRPr>
          </a:p>
          <a:p>
            <a:r>
              <a:rPr lang="cs-CZ" sz="1800" b="1" dirty="0" smtClean="0">
                <a:solidFill>
                  <a:srgbClr val="39471D"/>
                </a:solidFill>
              </a:rPr>
              <a:t>s</a:t>
            </a:r>
            <a:r>
              <a:rPr lang="cs-CZ" sz="1800" b="1" dirty="0" smtClean="0">
                <a:solidFill>
                  <a:srgbClr val="39471D"/>
                </a:solidFill>
              </a:rPr>
              <a:t>rpen 2019</a:t>
            </a:r>
            <a:endParaRPr lang="cs-CZ" sz="1800" b="1" dirty="0">
              <a:solidFill>
                <a:srgbClr val="39471D"/>
              </a:solidFill>
            </a:endParaRP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  <p:pic>
        <p:nvPicPr>
          <p:cNvPr id="6" name="Obrázek 1" descr="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1" y="3645024"/>
            <a:ext cx="1440159" cy="13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0609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cs-CZ" sz="2000" b="1" dirty="0" smtClean="0"/>
              <a:t>Koncepce:</a:t>
            </a:r>
            <a:r>
              <a:rPr lang="cs-CZ" sz="2000" b="1" dirty="0"/>
              <a:t/>
            </a:r>
            <a:br>
              <a:rPr lang="cs-CZ" sz="2000" b="1" dirty="0"/>
            </a:b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cs-CZ" sz="2100" dirty="0"/>
              <a:t>Je vypracována na vymezené časové </a:t>
            </a:r>
            <a:r>
              <a:rPr lang="cs-CZ" sz="2100" dirty="0" smtClean="0"/>
              <a:t>období.</a:t>
            </a:r>
            <a:endParaRPr lang="cs-CZ" sz="2100" dirty="0"/>
          </a:p>
          <a:p>
            <a:pPr lvl="0"/>
            <a:r>
              <a:rPr lang="cs-CZ" sz="2100" dirty="0"/>
              <a:t>Popisuje současný stav a analyzuje </a:t>
            </a:r>
            <a:r>
              <a:rPr lang="cs-CZ" sz="2100" dirty="0" smtClean="0"/>
              <a:t>ho. </a:t>
            </a:r>
            <a:endParaRPr lang="cs-CZ" sz="2100" dirty="0"/>
          </a:p>
          <a:p>
            <a:pPr lvl="0"/>
            <a:r>
              <a:rPr lang="cs-CZ" sz="2100" dirty="0"/>
              <a:t>Z analýzy vyplývají </a:t>
            </a:r>
            <a:r>
              <a:rPr lang="cs-CZ" sz="2100" dirty="0" smtClean="0"/>
              <a:t>cíle</a:t>
            </a:r>
            <a:r>
              <a:rPr lang="cs-CZ" sz="2100" dirty="0"/>
              <a:t>, které jsou </a:t>
            </a:r>
            <a:r>
              <a:rPr lang="cs-CZ" sz="2100" dirty="0" smtClean="0"/>
              <a:t>reálné.</a:t>
            </a:r>
            <a:endParaRPr lang="cs-CZ" sz="2100" dirty="0"/>
          </a:p>
          <a:p>
            <a:pPr lvl="0"/>
            <a:r>
              <a:rPr lang="cs-CZ" sz="2100" dirty="0"/>
              <a:t>Na analýze se podílí pracovníci </a:t>
            </a:r>
            <a:r>
              <a:rPr lang="cs-CZ" sz="2100" dirty="0" smtClean="0"/>
              <a:t>školy, je i výsledkem </a:t>
            </a:r>
            <a:r>
              <a:rPr lang="cs-CZ" sz="2100" dirty="0"/>
              <a:t>určité formy </a:t>
            </a:r>
            <a:r>
              <a:rPr lang="cs-CZ" sz="2100" dirty="0" smtClean="0"/>
              <a:t>průzkumu – dotazníky, setkávání s rodiči, besedy</a:t>
            </a:r>
            <a:endParaRPr lang="cs-CZ" sz="2100" dirty="0"/>
          </a:p>
          <a:p>
            <a:pPr lvl="0"/>
            <a:r>
              <a:rPr lang="cs-CZ" sz="2100" dirty="0"/>
              <a:t>Na zpracování koncepčních záměrů se podílí školská </a:t>
            </a:r>
            <a:r>
              <a:rPr lang="cs-CZ" sz="2100" dirty="0" smtClean="0"/>
              <a:t>rada.</a:t>
            </a:r>
            <a:endParaRPr lang="cs-CZ" sz="2100" dirty="0"/>
          </a:p>
          <a:p>
            <a:pPr lvl="0"/>
            <a:r>
              <a:rPr lang="cs-CZ" sz="2100" dirty="0"/>
              <a:t>Postihuje školu ve všech jejích </a:t>
            </a:r>
            <a:r>
              <a:rPr lang="cs-CZ" sz="2100" dirty="0" smtClean="0"/>
              <a:t>oblastech</a:t>
            </a:r>
            <a:r>
              <a:rPr lang="cs-CZ" sz="1700" dirty="0" smtClean="0"/>
              <a:t>:    výchovně vzdělávací</a:t>
            </a:r>
          </a:p>
          <a:p>
            <a:pPr lvl="0">
              <a:buNone/>
            </a:pPr>
            <a:r>
              <a:rPr lang="cs-CZ" sz="1700" dirty="0" smtClean="0"/>
              <a:t>                                                                                                    personální</a:t>
            </a:r>
          </a:p>
          <a:p>
            <a:pPr lvl="0">
              <a:buNone/>
            </a:pPr>
            <a:r>
              <a:rPr lang="cs-CZ" sz="1700" dirty="0" smtClean="0"/>
              <a:t>                                                                                                    materiálně </a:t>
            </a:r>
            <a:r>
              <a:rPr lang="cs-CZ" sz="1700" dirty="0"/>
              <a:t>technické</a:t>
            </a:r>
          </a:p>
          <a:p>
            <a:pPr lvl="0">
              <a:buNone/>
            </a:pPr>
            <a:r>
              <a:rPr lang="cs-CZ" sz="1700" dirty="0" smtClean="0"/>
              <a:t>                                                                                                    ekonomické</a:t>
            </a:r>
            <a:endParaRPr lang="cs-CZ" sz="1700" dirty="0"/>
          </a:p>
          <a:p>
            <a:pPr lvl="0">
              <a:buNone/>
            </a:pPr>
            <a:r>
              <a:rPr lang="cs-CZ" sz="1700" dirty="0" smtClean="0"/>
              <a:t>                                                                                                    sociální</a:t>
            </a:r>
            <a:r>
              <a:rPr lang="cs-CZ" sz="1700" dirty="0"/>
              <a:t>, společenské</a:t>
            </a:r>
          </a:p>
          <a:p>
            <a:pPr lvl="0">
              <a:buNone/>
            </a:pPr>
            <a:r>
              <a:rPr lang="cs-CZ" sz="1700" dirty="0" smtClean="0"/>
              <a:t>                                                                                                    informační </a:t>
            </a:r>
            <a:r>
              <a:rPr lang="cs-CZ" sz="1700" dirty="0"/>
              <a:t>a </a:t>
            </a:r>
            <a:r>
              <a:rPr lang="cs-CZ" sz="1700" dirty="0" smtClean="0"/>
              <a:t>prezentační</a:t>
            </a:r>
            <a:endParaRPr lang="cs-CZ" sz="2100" dirty="0"/>
          </a:p>
          <a:p>
            <a:pPr lvl="0"/>
            <a:r>
              <a:rPr lang="cs-CZ" sz="2100" dirty="0"/>
              <a:t>Obsahuje popis cesty k dosažení cílů (strategii</a:t>
            </a:r>
            <a:r>
              <a:rPr lang="cs-CZ" sz="2100" dirty="0" smtClean="0"/>
              <a:t>).</a:t>
            </a:r>
            <a:endParaRPr lang="cs-CZ" sz="2100" dirty="0"/>
          </a:p>
          <a:p>
            <a:pPr lvl="0"/>
            <a:r>
              <a:rPr lang="cs-CZ" sz="2100" dirty="0"/>
              <a:t>Je předkládána pracovníkům školy a zřizovateli a </a:t>
            </a:r>
            <a:r>
              <a:rPr lang="cs-CZ" sz="2100" dirty="0" smtClean="0"/>
              <a:t>vyhodnocována.</a:t>
            </a:r>
            <a:endParaRPr lang="cs-CZ" sz="2100" dirty="0"/>
          </a:p>
          <a:p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sz="2000" b="1" dirty="0" smtClean="0"/>
              <a:t>                                        Analýza – stav 2019                          SWOT   +                         -        </a:t>
            </a:r>
            <a:endParaRPr lang="cs-CZ" sz="2000" b="1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57200" y="836613"/>
          <a:ext cx="8229600" cy="5882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Základní škola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málotřídní pro žáky 1. až  5. ročníku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– dvě třídy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kapacita školy je 60 žáků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naplněnost : 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51, 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6 %, 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-31 žák</a:t>
                      </a:r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4 pedagogické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pracovnice</a:t>
                      </a:r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kvalifikovanost: pedagogů: 90,8 %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ŠVP 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ZV „Naše školička“ 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 v roce 2019 provedena aktualizace</a:t>
                      </a:r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vzdělávání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žáků se SVP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PO celkem 5 žáků, z toho 1 cizinec, asistentka</a:t>
                      </a:r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materiální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vybavení : mnoho 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výzev!</a:t>
                      </a:r>
                      <a:endParaRPr lang="cs-CZ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mimoškolní aktivity: 2 kroužky Aj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 – založena užší spolupráce se zastupiteli – VZ Z 1x ročně ve škole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dobrá spolupráce s  PPP v Českém 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Brodě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Plavání pro 3..4.a 5. ročník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Pitný režim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Zapojení do projektů EU – Šablony II</a:t>
                      </a:r>
                      <a:endParaRPr lang="cs-CZ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cs-CZ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přirozený přechod z MŠ do ZŠ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klidné, podnětné, bezpečné prostředí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výchova k toleranci a samostatnosti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dělené hodiny Aj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absence sociálně patologických jevů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zavedené přestávkové pohybové hry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kvalifikovaný sbor,speciální pedagog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bezbariérové vstupy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vlastní tělocvična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akce školy pro rodiče a veřejnost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dobré zkušenosti s přestupem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žáků na 2. stupeň 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ZŠ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individuální přístup k dětem nadaným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péče o děti  se SPU</a:t>
                      </a:r>
                      <a:endParaRPr lang="cs-CZ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24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malá konkurence mezi žáky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diferenciace ročníkových skupin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zastaralé 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 vybavení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zastaralé elektrorozvody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energeticky náročný způsob vytápění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dlouhodobě zanedbaná práce na prezentaci dobrého jména školy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malý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výběr kroužků</a:t>
                      </a:r>
                      <a:endParaRPr lang="cs-CZ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Školní družina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kapacita 25 žáků, zázemí v ZŠ – třída družiny</a:t>
                      </a:r>
                    </a:p>
                    <a:p>
                      <a:r>
                        <a:rPr lang="cs-CZ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Naplněnost: 100%</a:t>
                      </a:r>
                    </a:p>
                    <a:p>
                      <a:r>
                        <a:rPr lang="cs-CZ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vychovatelka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1" dirty="0" smtClean="0"/>
                        <a:t>Rodiči je </a:t>
                      </a:r>
                      <a:r>
                        <a:rPr lang="cs-CZ" sz="1200" b="1" dirty="0" smtClean="0"/>
                        <a:t>pozitivně </a:t>
                      </a:r>
                      <a:r>
                        <a:rPr lang="cs-CZ" sz="1200" b="1" dirty="0" smtClean="0"/>
                        <a:t>hodnocena pro rozmanitou náplň </a:t>
                      </a:r>
                      <a:r>
                        <a:rPr lang="cs-CZ" sz="1200" b="1" baseline="0" dirty="0" smtClean="0"/>
                        <a:t>– sportovní , výtvarnou, podpora čtenářství,práce s dětmi ohroženými </a:t>
                      </a:r>
                      <a:r>
                        <a:rPr lang="cs-CZ" sz="1200" b="1" baseline="0" dirty="0" smtClean="0"/>
                        <a:t>školním neúspěchem.</a:t>
                      </a:r>
                      <a:endParaRPr lang="cs-CZ" sz="1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Obrázek 6" descr="20190517_16235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529106"/>
            <a:ext cx="2448272" cy="147595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r"/>
            <a:r>
              <a:rPr lang="cs-CZ" b="1" dirty="0" smtClean="0"/>
              <a:t> </a:t>
            </a:r>
            <a:r>
              <a:rPr lang="cs-CZ" sz="1800" b="1" dirty="0" smtClean="0"/>
              <a:t>Analýza – stav 2019                          SWOT   +                         - </a:t>
            </a:r>
            <a:endParaRPr lang="cs-CZ" sz="1800" dirty="0"/>
          </a:p>
        </p:txBody>
      </p:sp>
      <p:graphicFrame>
        <p:nvGraphicFramePr>
          <p:cNvPr id="4" name="Zástupný symbol pro obsah 5"/>
          <p:cNvGraphicFramePr>
            <a:graphicFrameLocks/>
          </p:cNvGraphicFramePr>
          <p:nvPr/>
        </p:nvGraphicFramePr>
        <p:xfrm>
          <a:off x="457200" y="1124745"/>
          <a:ext cx="8229600" cy="610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2593463"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Mateřská škola</a:t>
                      </a:r>
                    </a:p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apacita 28 žáků, na výjimku povolený nejvyšší počet žáků v jedné třídě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 učitelky, z nichž jedna je ZŘ,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úvazky 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kvalifikovanost: 100 %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věkový průměr učitelek: 56 let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ŠVP  PV: „Díváme se kolem sebe“,  dobře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zpracovaný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tematické plány pro vzdělávání předškoláků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materiálně technické vybavení dostačující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mimoškolní akce většinou se ZŠ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logopedický </a:t>
                      </a:r>
                      <a:r>
                        <a:rPr lang="cs-CZ" sz="12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screening</a:t>
                      </a:r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</a:rPr>
                        <a:t>malá přívětivá MŠ</a:t>
                      </a: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v obci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zahrada s herními prvky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praktické činnosti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dobré materiálně technické </a:t>
                      </a: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vybavení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společné akce s rodiči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velmi dobrá spolupráce s PPP </a:t>
                      </a:r>
                      <a:r>
                        <a:rPr lang="cs-CZ" sz="1200" baseline="0" dirty="0" err="1" smtClean="0">
                          <a:solidFill>
                            <a:schemeClr val="tx1"/>
                          </a:solidFill>
                        </a:rPr>
                        <a:t>Ćeský</a:t>
                      </a: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Brod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pravidelné vyšetření očí ve školce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zapojení do projektů EU </a:t>
                      </a:r>
                      <a:r>
                        <a:rPr lang="cs-CZ" sz="1200" baseline="0" dirty="0" err="1" smtClean="0">
                          <a:solidFill>
                            <a:schemeClr val="tx1"/>
                          </a:solidFill>
                        </a:rPr>
                        <a:t>idalších</a:t>
                      </a:r>
                      <a:endParaRPr lang="cs-CZ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endParaRPr lang="cs-CZ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cs-CZ" sz="2000" baseline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nedostatečná kapacita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velký počet odkladů  nástupu do ZŠ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 mnoho dětí odchází do plně organizované </a:t>
                      </a: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</a:rPr>
                        <a:t>ZŠ mimo místo bydliště</a:t>
                      </a:r>
                      <a:endParaRPr lang="cs-CZ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endParaRPr lang="cs-CZ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2663120">
                <a:tc>
                  <a:txBody>
                    <a:bodyPr/>
                    <a:lstStyle/>
                    <a:p>
                      <a:pPr algn="ctr"/>
                      <a:endParaRPr lang="cs-C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Školní jídelna </a:t>
                      </a:r>
                    </a:p>
                    <a:p>
                      <a:pPr algn="ctr"/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personál: vedoucí školní jídelny a zároveň kuchařka a pomocná kuchařka – celkem 2 pracovnice.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denně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až 100 obědů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– i pro veřejnost a DPS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pestré 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složení stravy – spotřební </a:t>
                      </a: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koš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cs-CZ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vstřícnost a ochota, pozitivní vztah k dětem</a:t>
                      </a:r>
                      <a:endParaRPr lang="cs-CZ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cs-CZ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pPr algn="ctr"/>
                      <a:r>
                        <a:rPr lang="cs-CZ" sz="2000" b="1" dirty="0" smtClean="0"/>
                        <a:t>+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="1" dirty="0" smtClean="0"/>
                        <a:t>  moderní nerez nábytek, nové </a:t>
                      </a:r>
                      <a:r>
                        <a:rPr lang="cs-CZ" sz="1200" b="1" dirty="0" smtClean="0"/>
                        <a:t>nádobí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="1" dirty="0" smtClean="0"/>
                        <a:t> léto 2019 modernizace kuchyně a jídelny – podlahy, obklady, osvětlení …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cs-CZ" sz="1200" b="1" dirty="0" smtClean="0"/>
                        <a:t> chutná</a:t>
                      </a:r>
                      <a:r>
                        <a:rPr lang="cs-CZ" sz="1200" b="1" baseline="0" dirty="0" smtClean="0"/>
                        <a:t> strava, hodně čerstvé zeleniny a ovoce</a:t>
                      </a:r>
                      <a:endParaRPr lang="cs-CZ" sz="1200" b="1" dirty="0" smtClean="0"/>
                    </a:p>
                    <a:p>
                      <a:pPr algn="ctr"/>
                      <a:endParaRPr lang="cs-CZ" sz="2000" b="1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cs-CZ" sz="1200" b="1" baseline="0" dirty="0" smtClean="0"/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cs-CZ" sz="1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Zástupný symbol pro obsah 6" descr="DSC_075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772816"/>
            <a:ext cx="2256749" cy="1494730"/>
          </a:xfrm>
          <a:prstGeom prst="rect">
            <a:avLst/>
          </a:prstGeom>
        </p:spPr>
      </p:pic>
      <p:pic>
        <p:nvPicPr>
          <p:cNvPr id="10" name="Zástupný symbol pro obsah 9" descr="DSC_074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 flipH="1" flipV="1">
            <a:off x="8755234" y="6126163"/>
            <a:ext cx="69507" cy="46037"/>
          </a:xfrm>
        </p:spPr>
      </p:pic>
      <p:pic>
        <p:nvPicPr>
          <p:cNvPr id="12" name="Obrázek 11" descr="DSC_074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4653136"/>
            <a:ext cx="2160240" cy="129614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Cíle školy jak celku</a:t>
            </a:r>
            <a:endParaRPr lang="cs-CZ" sz="2000" b="1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57200" y="908050"/>
          <a:ext cx="8229600" cy="5791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chemeClr val="tx1"/>
                          </a:solidFill>
                        </a:rPr>
                        <a:t>Výchova , vzdělávání </a:t>
                      </a:r>
                      <a:endParaRPr lang="cs-CZ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Personál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Vybavení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Společenská úloha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Ekonomická stránka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cs-CZ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vzájemná spolupráce MŠ</a:t>
                      </a: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ZŠ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předcházet odkladům školní docházky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vytvoření harmonie a řádu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kvalitně vést výuku ve věkově smíšených třídách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učit žáky tak, aby dokázali viděné i slyšené ověřovat a dávat do souvislostí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vést k samostatnosti, motivovat k učení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děti i žáky přiměřeně duševně i fyzicky „otužovat“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snažit se příčiny školního neúspěchu řešit nejdříve ve škole, až naposledy ve ŠPZ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pravidelně revidovat  oba</a:t>
                      </a: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ŠVP</a:t>
                      </a:r>
                    </a:p>
                    <a:p>
                      <a:pPr lvl="0"/>
                      <a:endParaRPr lang="cs-CZ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cs-CZ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spolupracující tým, jehož členové si důvěřují, pomáhají a respektují se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loajalita</a:t>
                      </a: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a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profesionalita</a:t>
                      </a: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uvnitř i vně školy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sounáležitost se školou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inspirovat se příklady dobré praxe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neustrnout – rozvíjet odborné dovednosti </a:t>
                      </a: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udržovat zdravou sebereflexi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ředitelka vede</a:t>
                      </a: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databázi zájemců o práci – </a:t>
                      </a: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stárneme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Nemáme školníka – potřebovali bychom ho!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endParaRPr lang="cs-CZ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None/>
                      </a:pPr>
                      <a:endParaRPr lang="cs-CZ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modernizace prádelny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pořídit sušičku prádla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údržba zeleně a herních prvků na zahradě MŠ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dokončit modernizaci tělocvičny, školní kuchyně a jídelny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zapojit se do Výzvy IROP č. 6 ,Vzdělávání – „Učebna v zahradě“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elektrorozvody – modernizace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cvičná kuchyňka v družině  - projekt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přechod na jiný způsob vytápění a ohřevu vody – tepelné čerpadlo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hygienické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zázemí  -sprcha v ZŠ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nové IT vybavení –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ZŠ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polytechnická dílna – využít prostory v areálu</a:t>
                      </a:r>
                      <a:endParaRPr lang="cs-CZ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cs-CZ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zachovat sekundární aktivity- besídky, tvoření s rodiči,  spolupráci se spolky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účast na akcích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pořádaných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okolními školami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účast na soutěžích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výlety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plavání, bruslení na ZS, škola v přírodě</a:t>
                      </a:r>
                    </a:p>
                    <a:p>
                      <a:pPr lvl="0"/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kroužky  - možno využít tělocvičnu ZŠ – jóga, cvičení rodičů a dětí, flétnička, rytmika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zvát odborníky na besedy s rodiči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poradenství !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škola je rodičům otevřená – sborovna, ředitelna i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výuka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spolupráce se</a:t>
                      </a:r>
                      <a:r>
                        <a:rPr lang="cs-C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studenty gymnázia Český brod – vedení kroužků</a:t>
                      </a:r>
                      <a:endParaRPr lang="cs-CZ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účelné hospodaření s rozpočtem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neplýtvat energiemi, vodou, papírem, potravinami – příklad pro žáky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spravedlivě a dle zásluh navrhovat odměny pro zaměstnance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vyhledávat možnosti dalších zdrojů financování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cs-CZ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lvl="0"/>
            <a:r>
              <a:rPr lang="cs-CZ" sz="2000" b="1" dirty="0" smtClean="0"/>
              <a:t>Hlavní priority školy </a:t>
            </a:r>
            <a:br>
              <a:rPr lang="cs-CZ" sz="2000" b="1" dirty="0" smtClean="0"/>
            </a:br>
            <a:endParaRPr lang="cs-CZ" sz="2000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57200" y="1052737"/>
            <a:ext cx="7931224" cy="4464495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cs-CZ" b="1" dirty="0" smtClean="0"/>
              <a:t> </a:t>
            </a:r>
            <a:r>
              <a:rPr lang="cs-CZ" dirty="0" smtClean="0"/>
              <a:t>Kvalitní a radostné vzdělávání v ustanoveném řádu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 Propagace málotřídky jako podnětné, klidné školy, která vede     děti k vzájemné spolupráci, toleranci a samostatnosti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Spolupráce ZŠ a MŠ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Zaměřit se na rodiče, kteří preferují pro své děti v prvních letech školní docházky nestresující prostředí, individuální přístup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Nabídnout další mimoškolní aktivity – máme tělocvičnu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Zajištění bezpečí dětí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Profesionálně sdělované informace rodičům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Spolupráce se zřizovatelem – jedenkrát ročně zastupitelstvo ve </a:t>
            </a:r>
            <a:r>
              <a:rPr lang="cs-CZ" dirty="0" smtClean="0"/>
              <a:t>škole, pravidelné schůzky se starostou obce</a:t>
            </a:r>
            <a:endParaRPr lang="cs-CZ" dirty="0" smtClean="0"/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Kvalifikovaný, optimistický personál školy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Vedení školy podporuje a spravedlivě oceňuje kvalitní práci </a:t>
            </a:r>
            <a:r>
              <a:rPr lang="cs-CZ" dirty="0" smtClean="0"/>
              <a:t>pedagogů i </a:t>
            </a:r>
            <a:r>
              <a:rPr lang="cs-CZ" dirty="0" err="1" smtClean="0"/>
              <a:t>nepedagogů</a:t>
            </a: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 </a:t>
            </a:r>
          </a:p>
          <a:p>
            <a:pPr marL="514350" indent="-51435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Závěr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cs-CZ" sz="1800" b="1" dirty="0" smtClean="0"/>
              <a:t>Otázky dalšího plánování</a:t>
            </a:r>
            <a:endParaRPr lang="cs-CZ" sz="1800" dirty="0" smtClean="0"/>
          </a:p>
          <a:p>
            <a:pPr algn="ctr">
              <a:buNone/>
            </a:pPr>
            <a:r>
              <a:rPr lang="cs-CZ" sz="1800" b="1" dirty="0" smtClean="0"/>
              <a:t>                    Kdo a jak bude učit děti tzv. GENERACE ALPHA ?</a:t>
            </a:r>
          </a:p>
          <a:p>
            <a:pPr>
              <a:buNone/>
            </a:pPr>
            <a:r>
              <a:rPr lang="cs-CZ" sz="1800" b="1" dirty="0" smtClean="0"/>
              <a:t>                                            Jak naložit se záplavou informací?</a:t>
            </a:r>
          </a:p>
          <a:p>
            <a:pPr>
              <a:buNone/>
            </a:pPr>
            <a:r>
              <a:rPr lang="cs-CZ" sz="1800" b="1" dirty="0" smtClean="0"/>
              <a:t>                                            Bude další generace schopna být Offline?</a:t>
            </a:r>
          </a:p>
          <a:p>
            <a:pPr>
              <a:buNone/>
            </a:pPr>
            <a:r>
              <a:rPr lang="cs-CZ" sz="1800" b="1" dirty="0" smtClean="0"/>
              <a:t>                                            Stane se zásadním tématem ochrana planetárních zdrojů? </a:t>
            </a:r>
            <a:r>
              <a:rPr lang="cs-CZ" sz="1800" dirty="0" smtClean="0"/>
              <a:t> </a:t>
            </a:r>
            <a:r>
              <a:rPr lang="cs-CZ" sz="2000" dirty="0" smtClean="0"/>
              <a:t>                                     </a:t>
            </a:r>
          </a:p>
          <a:p>
            <a:pPr>
              <a:buNone/>
            </a:pPr>
            <a:r>
              <a:rPr lang="cs-CZ" sz="1800" dirty="0" smtClean="0"/>
              <a:t>                                            ………….?</a:t>
            </a:r>
          </a:p>
          <a:p>
            <a:pPr algn="ctr"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/>
          </a:p>
        </p:txBody>
      </p:sp>
      <p:pic>
        <p:nvPicPr>
          <p:cNvPr id="1041" name="Picture 17" descr="C:\Users\Hanča\AppData\Local\Microsoft\Windows\INetCache\IE\2M569HJ8\smartphone-table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284984"/>
            <a:ext cx="5017740" cy="27363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</TotalTime>
  <Words>652</Words>
  <Application>Microsoft Office PowerPoint</Application>
  <PresentationFormat>Předvádění na obrazovce (4:3)</PresentationFormat>
  <Paragraphs>197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  strategický plán rozvoje školy </vt:lpstr>
      <vt:lpstr>Koncepce: </vt:lpstr>
      <vt:lpstr>                                        Analýza – stav 2019                          SWOT   +                         -        </vt:lpstr>
      <vt:lpstr> Analýza – stav 2019                          SWOT   +                         - </vt:lpstr>
      <vt:lpstr>Cíle školy jak celku</vt:lpstr>
      <vt:lpstr>Hlavní priority školy  </vt:lpstr>
      <vt:lpstr>Závěr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Tvorba Koncepce rozvoje školy – strategického plánu rozvoje školy </dc:title>
  <dc:creator>Hanča</dc:creator>
  <cp:lastModifiedBy>Hanča</cp:lastModifiedBy>
  <cp:revision>6</cp:revision>
  <dcterms:created xsi:type="dcterms:W3CDTF">2019-05-19T10:13:33Z</dcterms:created>
  <dcterms:modified xsi:type="dcterms:W3CDTF">2019-09-28T09:33:43Z</dcterms:modified>
</cp:coreProperties>
</file>